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9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B069-BF7D-4068-AD10-68D36C7F4F4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13EDF-0613-444F-9563-5AF07CDF3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13EDF-0613-444F-9563-5AF07CDF3A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 учителя и ученика на завершающем этапе подготовки к ЕГЭ по литературе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157192"/>
            <a:ext cx="3528392" cy="108012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Горшкова И.Г.,</a:t>
            </a:r>
          </a:p>
          <a:p>
            <a:r>
              <a:rPr lang="ru-RU" sz="2400" dirty="0" smtClean="0"/>
              <a:t>учитель русского языка и литературы МБОУ «Лицей83-ЦО»</a:t>
            </a:r>
          </a:p>
          <a:p>
            <a:r>
              <a:rPr lang="ru-RU" sz="2400" dirty="0" smtClean="0"/>
              <a:t>Приволжского района </a:t>
            </a:r>
            <a:r>
              <a:rPr lang="ru-RU" sz="2400" dirty="0" err="1" smtClean="0"/>
              <a:t>г.Казани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05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r>
              <a:rPr lang="ru-RU" dirty="0"/>
              <a:t>3 </a:t>
            </a:r>
            <a:r>
              <a:rPr lang="ru-RU" b="1" i="1" dirty="0"/>
              <a:t>Ошибки, связанные с пониманием формулировок заданий и умением </a:t>
            </a:r>
            <a:r>
              <a:rPr lang="ru-RU" b="1" i="1" dirty="0" smtClean="0"/>
              <a:t>строить собственное </a:t>
            </a:r>
            <a:r>
              <a:rPr lang="ru-RU" b="1" i="1" dirty="0"/>
              <a:t>монологическое высказывание</a:t>
            </a:r>
          </a:p>
          <a:p>
            <a:r>
              <a:rPr lang="ru-RU" dirty="0"/>
              <a:t>3.1. Ошибки, </a:t>
            </a:r>
            <a:r>
              <a:rPr lang="ru-RU" u="sng" dirty="0"/>
              <a:t>вызванные непониманием смысла </a:t>
            </a:r>
            <a:r>
              <a:rPr lang="ru-RU" u="sng" dirty="0" smtClean="0"/>
              <a:t>задания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не на тот вопрос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u="sng" dirty="0" smtClean="0"/>
          </a:p>
          <a:p>
            <a:r>
              <a:rPr lang="ru-RU" dirty="0"/>
              <a:t>3.2. Ошибки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вследствие невнимательного прочтения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</a:t>
            </a:r>
          </a:p>
          <a:p>
            <a:r>
              <a:rPr lang="ru-RU" dirty="0" smtClean="0"/>
              <a:t>3.3</a:t>
            </a:r>
            <a:r>
              <a:rPr lang="ru-RU" dirty="0"/>
              <a:t>. Ошибки в построении письменного </a:t>
            </a:r>
            <a:r>
              <a:rPr lang="ru-RU" dirty="0" smtClean="0"/>
              <a:t>высказывания(неумение анализировать)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ru-RU" dirty="0" smtClean="0"/>
              <a:t>ЧЕТКО, ЛОГИЧНО, СТРОГО по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5.1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dirty="0" smtClean="0"/>
              <a:t> </a:t>
            </a:r>
            <a:r>
              <a:rPr lang="ru-RU" dirty="0"/>
              <a:t>можно охарактеризовать Наташу Ростову по приведенному фрагменту? </a:t>
            </a:r>
            <a:r>
              <a:rPr lang="ru-RU" dirty="0" smtClean="0"/>
              <a:t>  </a:t>
            </a:r>
            <a:r>
              <a:rPr lang="ru-RU" i="1" dirty="0" smtClean="0"/>
              <a:t>или</a:t>
            </a:r>
          </a:p>
          <a:p>
            <a:pPr marL="0" indent="0">
              <a:buNone/>
            </a:pPr>
            <a:r>
              <a:rPr lang="ru-RU" dirty="0" smtClean="0"/>
              <a:t>5.2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</a:t>
            </a:r>
            <a:r>
              <a:rPr lang="ru-RU" dirty="0" smtClean="0"/>
              <a:t> </a:t>
            </a:r>
            <a:r>
              <a:rPr lang="ru-RU" dirty="0"/>
              <a:t>роль в раскрытии характеров героев «Войны и мира» Л.Н. Толстого играет </a:t>
            </a:r>
            <a:r>
              <a:rPr lang="ru-RU" dirty="0" smtClean="0"/>
              <a:t>психологизм?</a:t>
            </a:r>
          </a:p>
          <a:p>
            <a:pPr marL="0" indent="0">
              <a:buNone/>
            </a:pPr>
            <a:r>
              <a:rPr lang="ru-RU" dirty="0" smtClean="0"/>
              <a:t>6 Назовите </a:t>
            </a:r>
            <a:r>
              <a:rPr lang="ru-RU" dirty="0"/>
              <a:t>произведение отечественной или зарубежной литературы (с указанием автора), в котором показана </a:t>
            </a:r>
            <a:r>
              <a:rPr lang="ru-RU" b="1" i="1" u="sng" dirty="0"/>
              <a:t>искренняя героиня</a:t>
            </a:r>
            <a:r>
              <a:rPr lang="ru-RU" dirty="0"/>
              <a:t>. В чём схожа (или чем различается) эта героиня с Наташей Ростовой? </a:t>
            </a:r>
          </a:p>
        </p:txBody>
      </p:sp>
    </p:spTree>
    <p:extLst>
      <p:ext uri="{BB962C8B-B14F-4D97-AF65-F5344CB8AC3E}">
        <p14:creationId xmlns:p14="http://schemas.microsoft.com/office/powerpoint/2010/main" val="29611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аналогии с 5.1,5.2 и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10.1Как </a:t>
            </a:r>
            <a:r>
              <a:rPr lang="ru-RU" dirty="0"/>
              <a:t>лирический герой сонета У. Шекспира относится к возлюбленной? </a:t>
            </a:r>
            <a:r>
              <a:rPr lang="ru-RU" i="1" dirty="0" smtClean="0"/>
              <a:t>или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10.2Как </a:t>
            </a:r>
            <a:r>
              <a:rPr lang="ru-RU" dirty="0"/>
              <a:t>многочисленные обращения к образу цветов и сравнения помогают понять идею произведения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11.Назовите </a:t>
            </a:r>
            <a:r>
              <a:rPr lang="ru-RU" dirty="0"/>
              <a:t>произведение отечественной поэзии (с указанием автора), в котором лирический герой характеризует возлюбленную. В чём сходно (или различно) звучание темы любви в этом произведении и в приведённом сонете У. Шекспира</a:t>
            </a:r>
            <a:r>
              <a:rPr lang="ru-RU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5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 и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6 Назовите произведение </a:t>
            </a:r>
            <a:r>
              <a:rPr lang="ru-RU" i="1" u="sng" dirty="0"/>
              <a:t>отечественной или зарубежной литературы (с указанием автора), </a:t>
            </a:r>
            <a:r>
              <a:rPr lang="ru-RU" dirty="0"/>
              <a:t>в котором показана </a:t>
            </a:r>
            <a:r>
              <a:rPr lang="ru-RU" b="1" i="1" u="sng" dirty="0"/>
              <a:t>искренняя героиня</a:t>
            </a:r>
            <a:r>
              <a:rPr lang="ru-RU" dirty="0"/>
              <a:t>. В чём схожа (или чем различается) эта героиня с Наташей Ростовой? </a:t>
            </a:r>
            <a:endParaRPr lang="ru-RU" dirty="0" smtClean="0"/>
          </a:p>
          <a:p>
            <a:r>
              <a:rPr lang="ru-RU" dirty="0"/>
              <a:t>11.Назовите </a:t>
            </a:r>
            <a:r>
              <a:rPr lang="ru-RU" i="1" u="sng" dirty="0"/>
              <a:t>произведение отечественной поэзии (с указанием автора</a:t>
            </a:r>
            <a:r>
              <a:rPr lang="ru-RU" dirty="0"/>
              <a:t>), в котором лирический герой характеризует возлюбленную. В чём сходно (или различно) звучание темы любви в этом произведении и в приведённом сонете У. Шекспира?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7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6 и 11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1.Отечественная или зарубежная литература?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</a:p>
          <a:p>
            <a:r>
              <a:rPr lang="ru-RU" dirty="0" smtClean="0"/>
              <a:t>Сопоставить </a:t>
            </a:r>
          </a:p>
          <a:p>
            <a:r>
              <a:rPr lang="ru-RU" dirty="0" smtClean="0"/>
              <a:t>Перекликается</a:t>
            </a:r>
          </a:p>
          <a:p>
            <a:r>
              <a:rPr lang="ru-RU" dirty="0" smtClean="0"/>
              <a:t> Сходно                                   Проверяем тезисы   сначала,</a:t>
            </a:r>
          </a:p>
          <a:p>
            <a:pPr marL="0" indent="0" algn="ctr">
              <a:buNone/>
            </a:pPr>
            <a:r>
              <a:rPr lang="ru-RU" dirty="0" smtClean="0"/>
              <a:t>                                                 потом доказательства</a:t>
            </a:r>
          </a:p>
          <a:p>
            <a:r>
              <a:rPr lang="ru-RU" dirty="0" smtClean="0"/>
              <a:t>3 </a:t>
            </a:r>
          </a:p>
          <a:p>
            <a:r>
              <a:rPr lang="ru-RU" dirty="0" smtClean="0"/>
              <a:t>Тезис(основание)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Опора на текст</a:t>
            </a:r>
          </a:p>
          <a:p>
            <a:r>
              <a:rPr lang="ru-RU" dirty="0"/>
              <a:t>Тезис(основание)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Опора на </a:t>
            </a:r>
            <a:r>
              <a:rPr lang="ru-RU" dirty="0" smtClean="0"/>
              <a:t>текст</a:t>
            </a:r>
          </a:p>
          <a:p>
            <a:r>
              <a:rPr lang="ru-RU" dirty="0"/>
              <a:t>Тезис(основание</a:t>
            </a:r>
            <a:r>
              <a:rPr lang="ru-RU" dirty="0" smtClean="0"/>
              <a:t>)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Опора на текст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419872" y="5229200"/>
            <a:ext cx="288032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Раскрыть тему многосторонне.</a:t>
            </a:r>
          </a:p>
          <a:p>
            <a:r>
              <a:rPr lang="ru-RU" dirty="0" smtClean="0"/>
              <a:t>Объем!! 250-300</a:t>
            </a:r>
          </a:p>
          <a:p>
            <a:r>
              <a:rPr lang="ru-RU" dirty="0" smtClean="0"/>
              <a:t>Опора на текст</a:t>
            </a:r>
          </a:p>
          <a:p>
            <a:r>
              <a:rPr lang="ru-RU" dirty="0" smtClean="0"/>
              <a:t>Термины</a:t>
            </a:r>
          </a:p>
          <a:p>
            <a:r>
              <a:rPr lang="ru-RU" dirty="0" smtClean="0"/>
              <a:t>Связь абзацев с ?</a:t>
            </a:r>
          </a:p>
          <a:p>
            <a:r>
              <a:rPr lang="ru-RU" dirty="0" smtClean="0"/>
              <a:t>План</a:t>
            </a:r>
          </a:p>
          <a:p>
            <a:r>
              <a:rPr lang="ru-RU" dirty="0" smtClean="0"/>
              <a:t>Вступление</a:t>
            </a:r>
          </a:p>
          <a:p>
            <a:r>
              <a:rPr lang="ru-RU" dirty="0" smtClean="0"/>
              <a:t>Тезис</a:t>
            </a:r>
          </a:p>
          <a:p>
            <a:r>
              <a:rPr lang="ru-RU" dirty="0" smtClean="0"/>
              <a:t>Тезис</a:t>
            </a:r>
          </a:p>
          <a:p>
            <a:r>
              <a:rPr lang="ru-RU" dirty="0" smtClean="0"/>
              <a:t>Тезис</a:t>
            </a:r>
          </a:p>
          <a:p>
            <a:r>
              <a:rPr lang="ru-RU" dirty="0" smtClean="0"/>
              <a:t>?</a:t>
            </a:r>
          </a:p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Читать внимательно вопрос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Образы братьев </a:t>
            </a:r>
            <a:r>
              <a:rPr lang="ru-RU" dirty="0"/>
              <a:t>Кирсановых в романе И.С. Тургенева «Отцы и дети</a:t>
            </a:r>
            <a:r>
              <a:rPr lang="ru-RU" dirty="0" smtClean="0"/>
              <a:t>»</a:t>
            </a:r>
          </a:p>
          <a:p>
            <a:r>
              <a:rPr lang="ru-RU" i="1" u="sng" dirty="0"/>
              <a:t>Кому </a:t>
            </a:r>
            <a:r>
              <a:rPr lang="ru-RU" dirty="0"/>
              <a:t>из героев рассказа М. Горького «Старуха </a:t>
            </a:r>
            <a:r>
              <a:rPr lang="ru-RU" dirty="0" err="1"/>
              <a:t>Изергиль</a:t>
            </a:r>
            <a:r>
              <a:rPr lang="ru-RU" dirty="0"/>
              <a:t>» </a:t>
            </a:r>
            <a:r>
              <a:rPr lang="ru-RU" i="1" u="sng" dirty="0"/>
              <a:t>симпатизирует рассказчик</a:t>
            </a:r>
            <a:r>
              <a:rPr lang="ru-RU" dirty="0"/>
              <a:t>?</a:t>
            </a:r>
            <a:endParaRPr lang="ru-RU" dirty="0" smtClean="0"/>
          </a:p>
          <a:p>
            <a:r>
              <a:rPr lang="ru-RU" dirty="0"/>
              <a:t>Тема </a:t>
            </a:r>
            <a:r>
              <a:rPr lang="ru-RU" i="1" u="sng" dirty="0"/>
              <a:t>любви</a:t>
            </a:r>
            <a:r>
              <a:rPr lang="ru-RU" dirty="0"/>
              <a:t> в отечественной (или зарубежной) литературе второй половины XX – начала XXI века. (На примере одного произведения</a:t>
            </a:r>
            <a:r>
              <a:rPr lang="ru-RU" dirty="0" smtClean="0"/>
              <a:t>)</a:t>
            </a:r>
          </a:p>
          <a:p>
            <a:r>
              <a:rPr lang="ru-RU" i="1" u="sng" dirty="0"/>
              <a:t>Какие эпизоды </a:t>
            </a:r>
            <a:r>
              <a:rPr lang="ru-RU" dirty="0"/>
              <a:t>романа Б.Л. Пастернака «Доктор Живаго», с Вашей точки зрения, представляют интерес для художника-иллюстратора? (С опорой на текст произведения) </a:t>
            </a:r>
            <a:endParaRPr lang="ru-RU" dirty="0" smtClean="0"/>
          </a:p>
          <a:p>
            <a:r>
              <a:rPr lang="ru-RU" u="sng" dirty="0"/>
              <a:t>Образ города </a:t>
            </a:r>
            <a:r>
              <a:rPr lang="ru-RU" dirty="0"/>
              <a:t>в романе Ф.М. Достоевского «Преступление и наказание»</a:t>
            </a:r>
          </a:p>
        </p:txBody>
      </p:sp>
    </p:spTree>
    <p:extLst>
      <p:ext uri="{BB962C8B-B14F-4D97-AF65-F5344CB8AC3E}">
        <p14:creationId xmlns:p14="http://schemas.microsoft.com/office/powerpoint/2010/main" val="30951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1.Типичные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ошибки, вызванные недостаточным знанием литературного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историко-литературного и историко-культурного контекста,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непониманием особенностей мировоззрения писателя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2484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произведений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осмотреть  кодификатор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/>
              <a:t>с</a:t>
            </a:r>
            <a:r>
              <a:rPr lang="ru-RU" dirty="0" smtClean="0"/>
              <a:t>оотнести время написания и время действия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(..искажают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 явления, связанные с литературным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относят к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поколению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О.Э.Мандельштама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К.Н.Батюшкова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утверждают, что события, описанные в поэме Н.А. Некрасова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на Руси жить хорошо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происходят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незадолго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отмены</a:t>
            </a: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крепостного права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!!! Кодификатор –лучший </a:t>
            </a:r>
            <a:r>
              <a:rPr lang="ru-RU" b="1" dirty="0" smtClean="0"/>
              <a:t>друг  </a:t>
            </a:r>
            <a:r>
              <a:rPr lang="ru-RU" dirty="0" smtClean="0"/>
              <a:t>учителя и ученика весь год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788024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литературные направления  и еще раз соотнести произведения из кодификатора с направления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</a:t>
            </a:r>
            <a:r>
              <a:rPr lang="ru-RU" sz="24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Фонвизин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Грибоедов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(черты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кл-зма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или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Романтизм-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В.А.Жуковский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(баллады)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«Мцыри»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(неоромантизм «Макар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СтарухаИзаргиль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–черты романтического героя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черты романтического героя проявились в  Печорине?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868144" y="2262120"/>
            <a:ext cx="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80112" y="3207825"/>
            <a:ext cx="177960" cy="5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73751" y="3207825"/>
            <a:ext cx="0" cy="365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849402"/>
            <a:ext cx="9108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Формулировки </a:t>
            </a:r>
            <a:r>
              <a:rPr lang="ru-RU" dirty="0"/>
              <a:t>заданий 12.1–12.5 могут включать в себя то или иное понятие (сюжет,</a:t>
            </a:r>
          </a:p>
          <a:p>
            <a:r>
              <a:rPr lang="ru-RU" dirty="0"/>
              <a:t>конфликт, композиция и т.п.): «Как в комедии «Горе от ума» проявились черты </a:t>
            </a:r>
            <a:r>
              <a:rPr lang="ru-RU" dirty="0" err="1" smtClean="0"/>
              <a:t>классицизма,романтизма</a:t>
            </a:r>
            <a:r>
              <a:rPr lang="ru-RU" dirty="0" smtClean="0"/>
              <a:t> </a:t>
            </a:r>
            <a:r>
              <a:rPr lang="ru-RU" dirty="0"/>
              <a:t>и реализма?»;</a:t>
            </a:r>
          </a:p>
        </p:txBody>
      </p:sp>
    </p:spTree>
    <p:extLst>
      <p:ext uri="{BB962C8B-B14F-4D97-AF65-F5344CB8AC3E}">
        <p14:creationId xmlns:p14="http://schemas.microsoft.com/office/powerpoint/2010/main" val="25728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Роды и жанры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97283"/>
            <a:ext cx="8229600" cy="5472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5" y="1124744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Эпопея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Поэма-эпопея</a:t>
            </a:r>
          </a:p>
          <a:p>
            <a:pPr algn="ctr"/>
            <a:r>
              <a:rPr lang="ru-RU" dirty="0" smtClean="0"/>
              <a:t>Роман-эпопея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1124744"/>
            <a:ext cx="345638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Романы   </a:t>
            </a:r>
            <a:r>
              <a:rPr lang="ru-RU" i="1" dirty="0" smtClean="0">
                <a:solidFill>
                  <a:schemeClr val="tx1"/>
                </a:solidFill>
              </a:rPr>
              <a:t>(«Капитанская дочка»)</a:t>
            </a:r>
          </a:p>
          <a:p>
            <a:pPr algn="ctr"/>
            <a:r>
              <a:rPr lang="ru-RU" dirty="0" smtClean="0"/>
              <a:t>Роман в стихах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2564904"/>
            <a:ext cx="424847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Повести</a:t>
            </a:r>
          </a:p>
          <a:p>
            <a:pPr algn="ctr"/>
            <a:r>
              <a:rPr lang="ru-RU" dirty="0" smtClean="0"/>
              <a:t>«Шинель»(«Петербургские повести»)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«Гранатовый </a:t>
            </a:r>
            <a:r>
              <a:rPr lang="ru-RU" i="1" dirty="0" err="1" smtClean="0">
                <a:solidFill>
                  <a:schemeClr val="tx1"/>
                </a:solidFill>
              </a:rPr>
              <a:t>браслет»,«Олеся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dirty="0"/>
              <a:t>«Один день Ивана Денисовича»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5" y="4437112"/>
            <a:ext cx="2880320" cy="201622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Поэмы</a:t>
            </a:r>
          </a:p>
          <a:p>
            <a:pPr algn="ctr"/>
            <a:r>
              <a:rPr lang="ru-RU" dirty="0" smtClean="0"/>
              <a:t>«Медный всадник»?!</a:t>
            </a:r>
          </a:p>
          <a:p>
            <a:pPr algn="ctr"/>
            <a:r>
              <a:rPr lang="ru-RU" dirty="0" smtClean="0"/>
              <a:t>«Мертвые души»</a:t>
            </a:r>
          </a:p>
          <a:p>
            <a:pPr algn="ctr"/>
            <a:r>
              <a:rPr lang="ru-RU" dirty="0"/>
              <a:t>«Двенадцать»</a:t>
            </a:r>
          </a:p>
          <a:p>
            <a:pPr algn="ctr"/>
            <a:r>
              <a:rPr lang="ru-RU" dirty="0"/>
              <a:t>«Облако в штанах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«Реквием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Василий Теркин»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4437112"/>
            <a:ext cx="309634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Рассказы</a:t>
            </a:r>
          </a:p>
          <a:p>
            <a:r>
              <a:rPr lang="ru-RU" dirty="0"/>
              <a:t> «Господин из Сан-Франциско</a:t>
            </a:r>
            <a:r>
              <a:rPr lang="ru-RU" dirty="0" smtClean="0"/>
              <a:t>» и</a:t>
            </a:r>
          </a:p>
          <a:p>
            <a:r>
              <a:rPr lang="ru-RU" dirty="0" smtClean="0"/>
              <a:t> </a:t>
            </a:r>
            <a:r>
              <a:rPr lang="ru-RU" dirty="0"/>
              <a:t>«Чистый понедельник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/>
              <a:t>Старуха </a:t>
            </a:r>
            <a:r>
              <a:rPr lang="ru-RU" dirty="0" err="1"/>
              <a:t>Изергиль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Судьба человека</a:t>
            </a:r>
            <a:r>
              <a:rPr lang="ru-RU" dirty="0" smtClean="0"/>
              <a:t>»</a:t>
            </a:r>
          </a:p>
          <a:p>
            <a:r>
              <a:rPr lang="ru-RU" dirty="0"/>
              <a:t>«Матренин двор»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произведений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2880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Как организовать работу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176464" cy="53285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Краткое содержание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Пересказ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Тестовые вопросы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Вопросы на сопоставление (?6)</a:t>
            </a: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Эксперт, прочитав работу, должен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уверен,  что ребенок хорошо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у эксперта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остаются вопросы,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это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 не обязательно! Обязательно нужна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текст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в задании 12.5  нужна опора на  текст</a:t>
            </a:r>
            <a:r>
              <a:rPr lang="ru-RU" sz="1400" dirty="0"/>
              <a:t> 10. </a:t>
            </a:r>
            <a:r>
              <a:rPr lang="ru-RU" sz="1400" dirty="0" smtClean="0"/>
              <a:t>(</a:t>
            </a:r>
            <a:r>
              <a:rPr lang="ru-RU" sz="1400" u="sng" dirty="0" smtClean="0"/>
              <a:t>На </a:t>
            </a:r>
            <a:r>
              <a:rPr lang="ru-RU" sz="1400" u="sng" dirty="0"/>
              <a:t>какие детали Вы бы обратили внимание, создавая иллюстрации к первым главам романа Л.Н. Толстого «Война и мир». (С опорой на текст произведения</a:t>
            </a:r>
            <a:r>
              <a:rPr lang="ru-RU" sz="1400" dirty="0"/>
              <a:t>)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360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 обязательно повторить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283968" y="1412776"/>
            <a:ext cx="4752527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Эпизоды  Детали  Хронологию событий 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82441"/>
              </p:ext>
            </p:extLst>
          </p:nvPr>
        </p:nvGraphicFramePr>
        <p:xfrm>
          <a:off x="4211960" y="2276873"/>
          <a:ext cx="4608512" cy="3936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Привлечение текста произведения при сопоставлении для аргументации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79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сопоставлении для аргументации тексты двух произведений привлекаются на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анализа важных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выполнения задания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фрагментов, образов, </a:t>
                      </a:r>
                      <a:r>
                        <a:rPr lang="ru-RU" sz="1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детал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ей и т.п., авторская позиция двух произведений не искажена, фактические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ошибки отсутствуют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76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сопоставлении для аргументации текст выбранного произведения привлекается на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 анализа важных для выполнения задания фрагментов, образов,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деталей и т.п., а текст предложенного – на уровне его пересказа или общих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рассуждений о содержании, авторская позиция двух произведений не искажена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И/ИЛИ допущена одна фактическая ошибка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сопоставлении для аргументации привлекаются тексты двух произведений на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уровне пересказа или общих рассуждений об их содержании (без анализа важных для выполнения задания фрагментов, образов,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деталей и т.п.), авторская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позиция двух произведений не искажена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496" y="594928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метод 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вброса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проверенный способ, эффективность которого никто не отменял. Этот метод хорошо действует в работе над последним заданием. Основу такого сочинения составляет тезис, идущий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определяющий развитие мысли от абзаца к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абзацу.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Простакова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-лицемерная женщина, готовая пойти на все ради материальной выгоды…или В лирике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А.Ахматовой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ярко выражена гражданская позиция…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Вопросы на сопоставление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/>
          </a:bodyPr>
          <a:lstStyle/>
          <a:p>
            <a:pPr font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произведениях русской литературы показано противостояние между благородными и подлыми героями и в чём эти произведения можно сопоставить с «Недорослем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герои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классики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принадлежат к тому же литературному типу, что и герой «Шинели», и в чем авторское отношение к ним перекликается с позицией Н.В. Гоголя?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характера Печорина раскрываются в сцене дуэли и герои каких произведений русской классики проходят испытание дуэлью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dirty="0"/>
              <a:t>В каких произведениях отечественной литературы присутствуют образы исторических личностей и в чём эти произведения можно </a:t>
            </a:r>
            <a:r>
              <a:rPr lang="ru-RU" sz="1400" dirty="0" smtClean="0"/>
              <a:t>сопоставить  с </a:t>
            </a:r>
            <a:r>
              <a:rPr lang="ru-RU" sz="1400" dirty="0"/>
              <a:t>«Капитанской дочкой» А.С. Пушкина</a:t>
            </a:r>
            <a:r>
              <a:rPr lang="ru-RU" sz="1400" dirty="0" smtClean="0"/>
              <a:t>?</a:t>
            </a:r>
          </a:p>
          <a:p>
            <a:r>
              <a:rPr lang="ru-RU" sz="1400" dirty="0"/>
              <a:t>В каких произведениях русской классики изображён разгул природной стихии и в чём эти произведения можно сопоставить с </a:t>
            </a:r>
            <a:r>
              <a:rPr lang="ru-RU" sz="1400" dirty="0" smtClean="0"/>
              <a:t>поэмой  А.С</a:t>
            </a:r>
            <a:r>
              <a:rPr lang="ru-RU" sz="1400" dirty="0"/>
              <a:t>. Пушкина «Медный всадник</a:t>
            </a:r>
            <a:r>
              <a:rPr lang="ru-RU" sz="1400" dirty="0" smtClean="0"/>
              <a:t>»?</a:t>
            </a:r>
          </a:p>
          <a:p>
            <a:r>
              <a:rPr lang="ru-RU" sz="1400" dirty="0"/>
              <a:t>В каких произведениях русских писателей поднимается проблема отцов и детей и в чём персонажей этих произведений можно сопоставить с тургеневскими героями</a:t>
            </a:r>
            <a:r>
              <a:rPr lang="ru-RU" sz="1400" dirty="0" smtClean="0"/>
              <a:t>?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каких произведениях русской классики герои сталкиваются с необходимостью перемен и чем их отношение к этим переменам отличается от чувств, владеющих </a:t>
            </a:r>
            <a:r>
              <a:rPr lang="ru-RU" sz="1400" dirty="0" smtClean="0"/>
              <a:t>Обломовым?</a:t>
            </a:r>
          </a:p>
          <a:p>
            <a:r>
              <a:rPr lang="ru-RU" sz="1400" dirty="0"/>
              <a:t>В чём неоднозначность характера Долохова и какие герои русской литературы, по замыслу авторов, проявляют качества характера, неожиданные для других персонажей и читателей</a:t>
            </a:r>
            <a:r>
              <a:rPr lang="ru-RU" sz="1400" dirty="0" smtClean="0"/>
              <a:t>?</a:t>
            </a:r>
          </a:p>
          <a:p>
            <a:r>
              <a:rPr lang="ru-RU" sz="1400" dirty="0"/>
              <a:t>В каких произведениях русской литературы герои вступают в словесные поединки и в чём соответствующие эпизоды можно сопоставить с данным фрагментом «Преступления и наказания</a:t>
            </a:r>
            <a:r>
              <a:rPr lang="ru-RU" sz="1400" dirty="0" smtClean="0"/>
              <a:t>»?</a:t>
            </a:r>
          </a:p>
          <a:p>
            <a:r>
              <a:rPr lang="ru-RU" sz="1400" dirty="0"/>
              <a:t>В каких произведениях отечественной классики изображены предприимчивые люди и в чём их можно сопоставить с Лопахиным?</a:t>
            </a:r>
          </a:p>
          <a:p>
            <a:r>
              <a:rPr lang="ru-RU" sz="1200" dirty="0"/>
              <a:t>Почему роман «Тихий Дон» начинается и заканчивается описанием дома Мелеховых и в каких произведениях русской классики показывается история семьи?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://fipi.ru/navigator-podgotovki/navigator-ege#li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3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Термины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явление 1 действия драмы А.Н. Островского «Гроза» открывает авторское пояснение: «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Кулигин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сидит на скамье и смотрит за реку. Кудряш и Шапкин прогуливаются». Как называется авторское пояснение, предваряющее или сопровождающее ход действия в пьесе? (Назовите термин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000" dirty="0"/>
              <a:t>Каким термином называют выразительную подробность, которая становится яркой характеристикой персонажа («Ну, поворачивайся, </a:t>
            </a:r>
            <a:r>
              <a:rPr lang="ru-RU" sz="1000" b="1" u="sng" dirty="0" err="1"/>
              <a:t>толстобородый</a:t>
            </a:r>
            <a:r>
              <a:rPr lang="ru-RU" sz="1000" b="1" u="sng" dirty="0"/>
              <a:t>!</a:t>
            </a:r>
            <a:r>
              <a:rPr lang="ru-RU" sz="1000" dirty="0"/>
              <a:t> – обратился Базаров к ямщику</a:t>
            </a:r>
            <a:r>
              <a:rPr lang="ru-RU" sz="1000" dirty="0" smtClean="0"/>
              <a:t>»)?</a:t>
            </a:r>
          </a:p>
          <a:p>
            <a:r>
              <a:rPr lang="ru-RU" sz="1000" dirty="0"/>
              <a:t>Каким термином обозначается изображение внутреннего, душевного состояния героев («Аркадий живо повернулся к отцу и звонко поцеловал его в щёку. Николай Петрович тихонько засмеялся</a:t>
            </a:r>
            <a:r>
              <a:rPr lang="ru-RU" sz="1000" dirty="0" smtClean="0"/>
              <a:t>»)?</a:t>
            </a:r>
          </a:p>
          <a:p>
            <a:r>
              <a:rPr lang="ru-RU" sz="1000" dirty="0"/>
              <a:t>Развитие действия происходит благодаря чередованию высказываний действующих лиц. Как называется такое построение художественной речи</a:t>
            </a:r>
            <a:r>
              <a:rPr lang="ru-RU" sz="1000" dirty="0" smtClean="0"/>
              <a:t>?</a:t>
            </a:r>
          </a:p>
          <a:p>
            <a:r>
              <a:rPr lang="ru-RU" sz="1000" dirty="0"/>
              <a:t>Назовите жанр произведения А.Т. Твардовского «Василий Теркин</a:t>
            </a:r>
            <a:r>
              <a:rPr lang="ru-RU" sz="1000" dirty="0" smtClean="0"/>
              <a:t>».</a:t>
            </a:r>
          </a:p>
          <a:p>
            <a:r>
              <a:rPr lang="ru-RU" sz="1000" dirty="0"/>
              <a:t>Как называется прием очеловечивания явлений природы, придающий авторским описаниям особую выразительность («Только вьюга долгим смехом // Заливается в снегах…»)?</a:t>
            </a:r>
          </a:p>
          <a:p>
            <a:r>
              <a:rPr lang="ru-RU" sz="1000" dirty="0"/>
              <a:t>Как </a:t>
            </a:r>
            <a:r>
              <a:rPr lang="ru-RU" sz="1000" dirty="0" err="1"/>
              <a:t>называеются</a:t>
            </a:r>
            <a:r>
              <a:rPr lang="ru-RU" sz="1000" dirty="0"/>
              <a:t> многозначные обобщенные образы, являющиеся важным элементом художественного мира Блока (кровавый флаг, пес голодный, белый венчик из роз и т.п</a:t>
            </a:r>
            <a:r>
              <a:rPr lang="ru-RU" sz="1000" dirty="0" smtClean="0"/>
              <a:t>.)?</a:t>
            </a:r>
          </a:p>
          <a:p>
            <a:pPr fontAlgn="t"/>
            <a:r>
              <a:rPr lang="ru-RU" sz="1000" dirty="0"/>
              <a:t>Как называется прием противопоставления, с помощью которого писатель передает глубину переживаний героя ("холодные ручонки сына" – "исступленно горящие глаза")?</a:t>
            </a:r>
          </a:p>
          <a:p>
            <a:pPr fontAlgn="t"/>
            <a:r>
              <a:rPr lang="ru-RU" sz="1000" dirty="0"/>
              <a:t> </a:t>
            </a:r>
            <a:r>
              <a:rPr lang="ru-RU" sz="1000" dirty="0" smtClean="0"/>
              <a:t>Как </a:t>
            </a:r>
            <a:r>
              <a:rPr lang="ru-RU" sz="1000" dirty="0"/>
              <a:t>называется описание природы в художественном произведении («У крутояра лед отошел от берега…»)?</a:t>
            </a:r>
            <a:endParaRPr lang="ru-RU" sz="1000" dirty="0" smtClean="0"/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этом году   прописано количество терминов для 12 задания</a:t>
            </a:r>
          </a:p>
          <a:p>
            <a:r>
              <a:rPr lang="ru-RU" dirty="0">
                <a:solidFill>
                  <a:schemeClr val="lt1"/>
                </a:solidFill>
              </a:rPr>
              <a:t>2 Привлечение текста произведения </a:t>
            </a:r>
            <a:r>
              <a:rPr lang="ru-RU" i="1" dirty="0" smtClean="0"/>
              <a:t>Теоретико-литературные </a:t>
            </a:r>
            <a:r>
              <a:rPr lang="ru-RU" i="1" dirty="0"/>
              <a:t>понятия включены в сочинение, </a:t>
            </a:r>
            <a:r>
              <a:rPr lang="ru-RU" b="1" i="1" dirty="0"/>
              <a:t>два и более из </a:t>
            </a:r>
            <a:r>
              <a:rPr lang="ru-RU" b="1" i="1" dirty="0" smtClean="0"/>
              <a:t>них использованы</a:t>
            </a:r>
            <a:r>
              <a:rPr lang="ru-RU" i="1" dirty="0" smtClean="0"/>
              <a:t> </a:t>
            </a:r>
            <a:r>
              <a:rPr lang="ru-RU" i="1" dirty="0"/>
              <a:t>для анализа текста произведения(-</a:t>
            </a:r>
            <a:r>
              <a:rPr lang="ru-RU" i="1" dirty="0" err="1"/>
              <a:t>ий</a:t>
            </a:r>
            <a:r>
              <a:rPr lang="ru-RU" i="1" dirty="0"/>
              <a:t>) в целях раскрытия </a:t>
            </a:r>
            <a:r>
              <a:rPr lang="ru-RU" i="1" dirty="0" smtClean="0"/>
              <a:t>темы сочинения</a:t>
            </a:r>
            <a:r>
              <a:rPr lang="ru-RU" i="1" dirty="0"/>
              <a:t>, ошибки в использовании понятий </a:t>
            </a:r>
            <a:r>
              <a:rPr lang="ru-RU" i="1" dirty="0" smtClean="0"/>
              <a:t>отсутствуют </a:t>
            </a:r>
            <a:r>
              <a:rPr lang="ru-RU" dirty="0" smtClean="0"/>
              <a:t>  </a:t>
            </a:r>
            <a:r>
              <a:rPr lang="ru-RU" b="1" dirty="0" smtClean="0"/>
              <a:t>3балла</a:t>
            </a:r>
          </a:p>
          <a:p>
            <a:r>
              <a:rPr lang="ru-RU" b="1" dirty="0" smtClean="0"/>
              <a:t>!!! Для каждого рода литературы </a:t>
            </a:r>
            <a:r>
              <a:rPr lang="ru-RU" b="1" smtClean="0"/>
              <a:t>своя терминология</a:t>
            </a:r>
            <a:endParaRPr lang="ru-RU" b="1" dirty="0"/>
          </a:p>
          <a:p>
            <a:r>
              <a:rPr lang="ru-RU" dirty="0" smtClean="0">
                <a:solidFill>
                  <a:schemeClr val="lt1"/>
                </a:solidFill>
              </a:rPr>
              <a:t> для </a:t>
            </a:r>
            <a:r>
              <a:rPr lang="ru-RU" dirty="0">
                <a:solidFill>
                  <a:schemeClr val="lt1"/>
                </a:solidFill>
              </a:rPr>
              <a:t>аргументации</a:t>
            </a:r>
            <a:endParaRPr lang="ru-RU" dirty="0"/>
          </a:p>
          <a:p>
            <a:r>
              <a:rPr lang="ru-RU" dirty="0" smtClean="0">
                <a:solidFill>
                  <a:schemeClr val="lt1"/>
                </a:solidFill>
              </a:rPr>
              <a:t>!!Привлечение </a:t>
            </a:r>
            <a:r>
              <a:rPr lang="ru-RU" dirty="0">
                <a:solidFill>
                  <a:schemeClr val="lt1"/>
                </a:solidFill>
              </a:rPr>
              <a:t>текста произведения при сопоставлении для аргументации</a:t>
            </a:r>
            <a:endParaRPr lang="ru-RU" dirty="0"/>
          </a:p>
          <a:p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720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940152" y="5949281"/>
            <a:ext cx="32038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https://fipi.ru/navigator-podgotovki/navigator-ege#li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615282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2. Каждый день решайте по 50-100 тестовых </a:t>
            </a:r>
            <a:r>
              <a:rPr lang="ru-RU" b="1" dirty="0" smtClean="0"/>
              <a:t>вопросов( по </a:t>
            </a:r>
            <a:r>
              <a:rPr lang="ru-RU" b="1" dirty="0" err="1" smtClean="0"/>
              <a:t>тексту,терминологии,направлениям</a:t>
            </a:r>
            <a:r>
              <a:rPr lang="ru-RU" b="1" dirty="0" smtClean="0"/>
              <a:t>….)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37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Авторская позиция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3517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24433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лирику по блокам!!!</a:t>
            </a:r>
          </a:p>
        </p:txBody>
      </p:sp>
    </p:spTree>
    <p:extLst>
      <p:ext uri="{BB962C8B-B14F-4D97-AF65-F5344CB8AC3E}">
        <p14:creationId xmlns:p14="http://schemas.microsoft.com/office/powerpoint/2010/main" val="24438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548680"/>
            <a:ext cx="4389884" cy="162619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Типичные ошибки, вызванные недостаточным знанием литературного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историко-литературного и историко-культурного контекста,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непониманием особенностей мировоззрения писателя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2174874"/>
            <a:ext cx="4317876" cy="4494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1.1. Фактические </a:t>
            </a:r>
            <a:r>
              <a:rPr lang="ru-RU" dirty="0" smtClean="0"/>
              <a:t>ошибки</a:t>
            </a:r>
          </a:p>
          <a:p>
            <a:pPr marL="0" indent="0">
              <a:buNone/>
            </a:pPr>
            <a:r>
              <a:rPr lang="ru-RU" dirty="0"/>
              <a:t>1.2. Ошибки, связанные с искажением авторской </a:t>
            </a:r>
            <a:r>
              <a:rPr lang="ru-RU" dirty="0" smtClean="0"/>
              <a:t>позиции</a:t>
            </a:r>
          </a:p>
          <a:p>
            <a:pPr marL="0" indent="0">
              <a:buNone/>
            </a:pPr>
            <a:r>
              <a:rPr lang="ru-RU" dirty="0" smtClean="0"/>
              <a:t>1.3.Низкое   качество содержания развёрнутых</a:t>
            </a:r>
            <a:r>
              <a:rPr lang="ru-RU" dirty="0"/>
              <a:t> </a:t>
            </a:r>
            <a:r>
              <a:rPr lang="ru-RU" dirty="0" smtClean="0"/>
              <a:t>ответов (поверхностное ,примитивное </a:t>
            </a:r>
            <a:r>
              <a:rPr lang="ru-RU" dirty="0"/>
              <a:t>понимание текста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1554187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Ошибки, связанные с использованием литературоведческих терминов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2.1. Ошибки в заданиях базового уровня сложности </a:t>
            </a:r>
            <a:r>
              <a:rPr lang="ru-RU" dirty="0" smtClean="0"/>
              <a:t>2.2</a:t>
            </a:r>
            <a:r>
              <a:rPr lang="ru-RU" dirty="0"/>
              <a:t>. Неумение использовать теоретико-литературные понятия для анализа текста</a:t>
            </a:r>
          </a:p>
          <a:p>
            <a:pPr marL="0" indent="0">
              <a:buNone/>
            </a:pPr>
            <a:r>
              <a:rPr lang="ru-RU" dirty="0"/>
              <a:t>произведения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4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1149</Words>
  <Application>Microsoft Office PowerPoint</Application>
  <PresentationFormat>Экран (4:3)</PresentationFormat>
  <Paragraphs>171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Тема Office</vt:lpstr>
      <vt:lpstr>Деятельность учителя и ученика на завершающем этапе подготовки к ЕГЭ по литературе</vt:lpstr>
      <vt:lpstr>1.Типичные ошибки, вызванные недостаточным знанием литературного материала, историко-литературного и историко-культурного контекста, непониманием особенностей мировоззрения писателя </vt:lpstr>
      <vt:lpstr>Роды и жанры </vt:lpstr>
      <vt:lpstr>Содержание произведений</vt:lpstr>
      <vt:lpstr>Вопросы на сопоставление</vt:lpstr>
      <vt:lpstr>Термины</vt:lpstr>
      <vt:lpstr>Авторская позиция</vt:lpstr>
      <vt:lpstr>Презентация PowerPoint</vt:lpstr>
      <vt:lpstr> </vt:lpstr>
      <vt:lpstr>Презентация PowerPoint</vt:lpstr>
      <vt:lpstr>ЧЕТКО, ЛОГИЧНО, СТРОГО по ?</vt:lpstr>
      <vt:lpstr>По аналогии с 5.1,5.2 и 6</vt:lpstr>
      <vt:lpstr>Задание 6 и 11</vt:lpstr>
      <vt:lpstr>Задание 6 и 11</vt:lpstr>
      <vt:lpstr>Задание 12</vt:lpstr>
      <vt:lpstr>Читать внимательно вопрос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учителя и ученика на завершающем этапе подготовки к ЕГЭ по литературе</dc:title>
  <dc:creator>n4s</dc:creator>
  <cp:lastModifiedBy>User</cp:lastModifiedBy>
  <cp:revision>25</cp:revision>
  <dcterms:created xsi:type="dcterms:W3CDTF">2022-05-10T14:32:40Z</dcterms:created>
  <dcterms:modified xsi:type="dcterms:W3CDTF">2022-05-12T14:41:48Z</dcterms:modified>
</cp:coreProperties>
</file>